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6"/>
  </p:notesMasterIdLst>
  <p:sldIdLst>
    <p:sldId id="672" r:id="rId6"/>
    <p:sldId id="627" r:id="rId7"/>
    <p:sldId id="308" r:id="rId8"/>
    <p:sldId id="305" r:id="rId9"/>
    <p:sldId id="663" r:id="rId10"/>
    <p:sldId id="664" r:id="rId11"/>
    <p:sldId id="665" r:id="rId12"/>
    <p:sldId id="669" r:id="rId13"/>
    <p:sldId id="666" r:id="rId14"/>
    <p:sldId id="6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C39C"/>
    <a:srgbClr val="56A0D3"/>
    <a:srgbClr val="11B3DE"/>
    <a:srgbClr val="00B0F0"/>
    <a:srgbClr val="FFE663"/>
    <a:srgbClr val="FB8500"/>
    <a:srgbClr val="88C7E5"/>
    <a:srgbClr val="BCE1EC"/>
    <a:srgbClr val="9AEB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6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odd.E.Steissberg@erdc.dren.mi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DB109C-E7DA-1D4B-1793-B953191ECB9F}"/>
              </a:ext>
            </a:extLst>
          </p:cNvPr>
          <p:cNvSpPr/>
          <p:nvPr/>
        </p:nvSpPr>
        <p:spPr>
          <a:xfrm>
            <a:off x="0" y="0"/>
            <a:ext cx="12192000" cy="1272075"/>
          </a:xfrm>
          <a:prstGeom prst="rect">
            <a:avLst/>
          </a:prstGeom>
          <a:solidFill>
            <a:srgbClr val="61C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8CDE0-98F3-2C51-B974-E9CDE0ED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6" y="328452"/>
            <a:ext cx="693492" cy="69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58B53-7F93-2C9E-4452-9E4341147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8" y="226788"/>
            <a:ext cx="2405456" cy="866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440070-A886-D3FF-7277-80DA26BB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27" y="0"/>
            <a:ext cx="3996472" cy="1271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2689F-D515-4D66-0878-7A7FF52DEAE9}"/>
              </a:ext>
            </a:extLst>
          </p:cNvPr>
          <p:cNvSpPr txBox="1"/>
          <p:nvPr/>
        </p:nvSpPr>
        <p:spPr>
          <a:xfrm>
            <a:off x="0" y="6496044"/>
            <a:ext cx="12192000" cy="369332"/>
          </a:xfrm>
          <a:prstGeom prst="rect">
            <a:avLst/>
          </a:prstGeom>
          <a:solidFill>
            <a:srgbClr val="61C29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en-US" b="1" i="1" dirty="0"/>
              <a:t>ANSRP Harmful Algal Bloom Congressional Interest In-Progress Review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B73ED3-B5B3-3565-A263-0BD579CF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704" y="10345"/>
            <a:ext cx="6370710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/>
              <a:t>Development of a Predictive HAB Planning Tool using CE-QUAL-W2</a:t>
            </a:r>
            <a:br>
              <a:rPr lang="en-US" sz="3800" b="1" dirty="0"/>
            </a:br>
            <a:r>
              <a:rPr lang="en-US" sz="1500" b="1" dirty="0"/>
              <a:t>Todd Steissberg (</a:t>
            </a:r>
            <a:r>
              <a:rPr lang="en-US" sz="1500" b="1" dirty="0">
                <a:hlinkClick r:id="rId6"/>
              </a:rPr>
              <a:t>Todd.E.Steissberg@erdc.dren.mil</a:t>
            </a:r>
            <a:r>
              <a:rPr lang="en-US" sz="1500" b="1" dirty="0"/>
              <a:t>, 530-574-5572)</a:t>
            </a:r>
            <a:br>
              <a:rPr lang="en-US" sz="1500" b="1" dirty="0"/>
            </a:br>
            <a:r>
              <a:rPr lang="en-US" sz="1500" b="1" dirty="0"/>
              <a:t>Jodi Ryder, Isaac Mudge, Emily Summers, Lauren Melendez</a:t>
            </a:r>
          </a:p>
        </p:txBody>
      </p:sp>
      <p:sp>
        <p:nvSpPr>
          <p:cNvPr id="2" name="Google Shape;565;p26">
            <a:extLst>
              <a:ext uri="{FF2B5EF4-FFF2-40B4-BE49-F238E27FC236}">
                <a16:creationId xmlns:a16="http://schemas.microsoft.com/office/drawing/2014/main" id="{4372CEFB-32AF-854D-F7D6-A6A92EC51A20}"/>
              </a:ext>
            </a:extLst>
          </p:cNvPr>
          <p:cNvSpPr txBox="1">
            <a:spLocks/>
          </p:cNvSpPr>
          <p:nvPr/>
        </p:nvSpPr>
        <p:spPr>
          <a:xfrm>
            <a:off x="180769" y="1292691"/>
            <a:ext cx="7217176" cy="2492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Develop a predictive HAB planning tool using ERDC’s reservoir water quality model, CE-QUAL-W2.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E09C3-EDBC-C6C8-290F-2F891991A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1" y="3259912"/>
            <a:ext cx="7217177" cy="319032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A6AA4-AF39-E523-7C35-77AA8D038F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06" y="1325002"/>
            <a:ext cx="4460965" cy="29351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D4A9E-333D-65F7-4194-340455640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06" y="3618180"/>
            <a:ext cx="4460965" cy="2832055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96B659-EE97-1C1A-00AD-DFDB8A85E5E3}"/>
              </a:ext>
            </a:extLst>
          </p:cNvPr>
          <p:cNvSpPr/>
          <p:nvPr/>
        </p:nvSpPr>
        <p:spPr>
          <a:xfrm>
            <a:off x="-1" y="6494985"/>
            <a:ext cx="12192000" cy="350858"/>
          </a:xfrm>
          <a:prstGeom prst="rect">
            <a:avLst/>
          </a:prstGeom>
          <a:solidFill>
            <a:srgbClr val="61C3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3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the CE-QUAL 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and model review.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Gather ideas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Consider focusing on one species and generalizing as far as possible to use it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1053</Words>
  <Application>Microsoft Macintosh PowerPoint</Application>
  <PresentationFormat>Widescreen</PresentationFormat>
  <Paragraphs>107</Paragraphs>
  <Slides>10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Development of a Predictive HAB Planning Tool using CE-QUAL-W2 Todd Steissberg (Todd.E.Steissberg@erdc.dren.mil, 530-574-5572) Jodi Ryder, Isaac Mudge, Emily Summers, Lauren Melendez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148</cp:revision>
  <dcterms:created xsi:type="dcterms:W3CDTF">2021-12-08T05:01:06Z</dcterms:created>
  <dcterms:modified xsi:type="dcterms:W3CDTF">2024-05-23T17:20:56Z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